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40" r:id="rId1"/>
  </p:sldMasterIdLst>
  <p:notesMasterIdLst>
    <p:notesMasterId r:id="rId3"/>
  </p:notesMasterIdLst>
  <p:handoutMasterIdLst>
    <p:handoutMasterId r:id="rId4"/>
  </p:handoutMasterIdLst>
  <p:sldIdLst>
    <p:sldId id="260" r:id="rId2"/>
  </p:sldIdLst>
  <p:sldSz cx="6858000" cy="12601575"/>
  <p:notesSz cx="6797675" cy="9926638"/>
  <p:embeddedFontLst>
    <p:embeddedFont>
      <p:font typeface="Calibri" panose="020F0502020204030204" pitchFamily="34" charset="0"/>
      <p:regular r:id="rId5"/>
      <p:bold r:id="rId6"/>
      <p:italic r:id="rId7"/>
      <p:boldItalic r:id="rId8"/>
    </p:embeddedFont>
    <p:embeddedFont>
      <p:font typeface="Frutiger45-Light" panose="020B0604020202020204"/>
      <p:regular r:id="rId9"/>
    </p:embeddedFont>
    <p:embeddedFont>
      <p:font typeface="Frutiger55Roman" panose="020B0604020202020204"/>
      <p:regular r:id="rId10"/>
    </p:embeddedFont>
    <p:embeddedFont>
      <p:font typeface="Frutiger77-CondensedBlack" panose="020B0604020202020204"/>
      <p:bold r:id="rId1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34" userDrawn="1">
          <p15:clr>
            <a:srgbClr val="A4A3A4"/>
          </p15:clr>
        </p15:guide>
        <p15:guide id="2" pos="2880">
          <p15:clr>
            <a:srgbClr val="A4A3A4"/>
          </p15:clr>
        </p15:guide>
        <p15:guide id="3" pos="249" userDrawn="1">
          <p15:clr>
            <a:srgbClr val="A4A3A4"/>
          </p15:clr>
        </p15:guide>
        <p15:guide id="4" orient="horz" pos="3969">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88" autoAdjust="0"/>
  </p:normalViewPr>
  <p:slideViewPr>
    <p:cSldViewPr>
      <p:cViewPr varScale="1">
        <p:scale>
          <a:sx n="68" d="100"/>
          <a:sy n="68" d="100"/>
        </p:scale>
        <p:origin x="3246" y="126"/>
      </p:cViewPr>
      <p:guideLst>
        <p:guide orient="horz" pos="1434"/>
        <p:guide pos="2880"/>
        <p:guide pos="249"/>
        <p:guide orient="horz" pos="3969"/>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3B512-05E4-464F-BDA2-6594EF79BF7C}" type="datetimeFigureOut">
              <a:rPr lang="de-DE" smtClean="0"/>
              <a:t>20.04.2022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E54552-7E33-4C56-9412-5E32EF77CEDA}" type="slidenum">
              <a:rPr lang="de-DE" smtClean="0"/>
              <a:t>‹Nr.›</a:t>
            </a:fld>
            <a:endParaRPr lang="de-DE"/>
          </a:p>
        </p:txBody>
      </p:sp>
    </p:spTree>
    <p:extLst>
      <p:ext uri="{BB962C8B-B14F-4D97-AF65-F5344CB8AC3E}">
        <p14:creationId xmlns:p14="http://schemas.microsoft.com/office/powerpoint/2010/main" val="29766009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83170D-6A9A-4330-A612-4BA434A7920A}" type="datetimeFigureOut">
              <a:rPr lang="de-DE" smtClean="0"/>
              <a:t>20.04.2022</a:t>
            </a:fld>
            <a:endParaRPr lang="de-DE"/>
          </a:p>
        </p:txBody>
      </p:sp>
      <p:sp>
        <p:nvSpPr>
          <p:cNvPr id="4" name="Folienbildplatzhalter 3"/>
          <p:cNvSpPr>
            <a:spLocks noGrp="1" noRot="1" noChangeAspect="1"/>
          </p:cNvSpPr>
          <p:nvPr>
            <p:ph type="sldImg" idx="2"/>
          </p:nvPr>
        </p:nvSpPr>
        <p:spPr>
          <a:xfrm>
            <a:off x="2386013" y="744538"/>
            <a:ext cx="202565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968FC73-9843-4755-87D2-04924F269BD1}" type="slidenum">
              <a:rPr lang="de-DE" smtClean="0"/>
              <a:t>‹Nr.›</a:t>
            </a:fld>
            <a:endParaRPr lang="de-DE"/>
          </a:p>
        </p:txBody>
      </p:sp>
    </p:spTree>
    <p:extLst>
      <p:ext uri="{BB962C8B-B14F-4D97-AF65-F5344CB8AC3E}">
        <p14:creationId xmlns:p14="http://schemas.microsoft.com/office/powerpoint/2010/main" val="1251051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914661"/>
            <a:ext cx="5829300" cy="2701171"/>
          </a:xfrm>
        </p:spPr>
        <p:txBody>
          <a:bodyPr/>
          <a:lstStyle/>
          <a:p>
            <a:r>
              <a:rPr lang="de-DE"/>
              <a:t>Titelmasterformat durch Klicken bearbeiten</a:t>
            </a:r>
          </a:p>
        </p:txBody>
      </p:sp>
      <p:sp>
        <p:nvSpPr>
          <p:cNvPr id="3" name="Untertitel 2"/>
          <p:cNvSpPr>
            <a:spLocks noGrp="1"/>
          </p:cNvSpPr>
          <p:nvPr>
            <p:ph type="subTitle" idx="1"/>
          </p:nvPr>
        </p:nvSpPr>
        <p:spPr>
          <a:xfrm>
            <a:off x="1028700" y="7140893"/>
            <a:ext cx="4800600" cy="32204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31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5105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673835"/>
            <a:ext cx="1157288" cy="143342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6" y="673835"/>
            <a:ext cx="3357563" cy="1433429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7272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21459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8097679"/>
            <a:ext cx="5829300" cy="25028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5341090"/>
            <a:ext cx="5829300" cy="27565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0654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6"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3"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03128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504648"/>
            <a:ext cx="6172200" cy="210026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3" y="2820771"/>
            <a:ext cx="303014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3" y="3996333"/>
            <a:ext cx="303014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2820771"/>
            <a:ext cx="303133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70" y="3996333"/>
            <a:ext cx="303133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9" name="Foliennummernplatzhalter 8"/>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1783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5" name="Foliennummernplatzhalter 4"/>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38566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4" name="Foliennummernplatzhalter 3"/>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17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501730"/>
            <a:ext cx="2256235" cy="2135267"/>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90" y="501734"/>
            <a:ext cx="3833813" cy="107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2637001"/>
            <a:ext cx="2256235" cy="8619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023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8821105"/>
            <a:ext cx="4114800" cy="104138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1125973"/>
            <a:ext cx="4114800" cy="7560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9862487"/>
            <a:ext cx="4114800" cy="1478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267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504648"/>
            <a:ext cx="6172200" cy="21002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342900" y="2940372"/>
            <a:ext cx="6172200" cy="831645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42900" y="11679798"/>
            <a:ext cx="1600200" cy="67091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2343150" y="11679798"/>
            <a:ext cx="2171700" cy="67091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4"/>
          </p:nvPr>
        </p:nvSpPr>
        <p:spPr>
          <a:xfrm>
            <a:off x="4914900" y="11679798"/>
            <a:ext cx="1600200" cy="670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93637264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ntana-claimsoft.de/de-mail.html" TargetMode="External"/><Relationship Id="rId2" Type="http://schemas.openxmlformats.org/officeDocument/2006/relationships/hyperlink" Target="http://hosting.1und1.de/de-mail"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de-mail.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60703" y="29758"/>
            <a:ext cx="6270726" cy="12426997"/>
            <a:chOff x="260703" y="29758"/>
            <a:chExt cx="6270726" cy="12426997"/>
          </a:xfrm>
        </p:grpSpPr>
        <p:sp>
          <p:nvSpPr>
            <p:cNvPr id="5" name="Rechteck 4"/>
            <p:cNvSpPr/>
            <p:nvPr/>
          </p:nvSpPr>
          <p:spPr>
            <a:xfrm>
              <a:off x="260703" y="4140547"/>
              <a:ext cx="5400600" cy="1389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60000"/>
                      <a:lumOff val="40000"/>
                    </a:schemeClr>
                  </a:solidFill>
                  <a:latin typeface="Frutiger77-CondensedBlack" panose="020B0A00000000000000" pitchFamily="34" charset="0"/>
                </a:rPr>
                <a:t>De-Mail</a:t>
              </a:r>
            </a:p>
            <a:p>
              <a:r>
                <a:rPr lang="de-DE" sz="1800" dirty="0">
                  <a:solidFill>
                    <a:schemeClr val="tx2">
                      <a:lumMod val="60000"/>
                      <a:lumOff val="40000"/>
                    </a:schemeClr>
                  </a:solidFill>
                  <a:latin typeface="Frutiger77-CondensedBlack" panose="020B0A00000000000000" pitchFamily="34" charset="0"/>
                </a:rPr>
                <a:t>Rechtssicher, schnell und nachweisbar</a:t>
              </a:r>
            </a:p>
          </p:txBody>
        </p:sp>
        <p:sp>
          <p:nvSpPr>
            <p:cNvPr id="7" name="Textfeld 6"/>
            <p:cNvSpPr txBox="1"/>
            <p:nvPr/>
          </p:nvSpPr>
          <p:spPr>
            <a:xfrm>
              <a:off x="271094" y="5508699"/>
              <a:ext cx="5544615" cy="6948056"/>
            </a:xfrm>
            <a:prstGeom prst="rect">
              <a:avLst/>
            </a:prstGeom>
            <a:noFill/>
          </p:spPr>
          <p:txBody>
            <a:bodyPr wrap="square" rtlCol="0">
              <a:spAutoFit/>
            </a:bodyPr>
            <a:lstStyle/>
            <a:p>
              <a:pPr>
                <a:lnSpc>
                  <a:spcPct val="150000"/>
                </a:lnSpc>
              </a:pPr>
              <a:r>
                <a:rPr lang="de-DE" sz="1100" dirty="0">
                  <a:latin typeface="Frutiger55Roman" panose="020B0500000000000000" pitchFamily="34" charset="0"/>
                </a:rPr>
                <a:t>Lieber Herr/ Liebe Frau,</a:t>
              </a:r>
            </a:p>
            <a:p>
              <a:pPr>
                <a:lnSpc>
                  <a:spcPct val="150000"/>
                </a:lnSpc>
              </a:pPr>
              <a:r>
                <a:rPr lang="de-DE" sz="1100" dirty="0">
                  <a:latin typeface="Frutiger55Roman" panose="020B0500000000000000" pitchFamily="34" charset="0"/>
                </a:rPr>
                <a:t> </a:t>
              </a:r>
            </a:p>
            <a:p>
              <a:pPr>
                <a:lnSpc>
                  <a:spcPct val="150000"/>
                </a:lnSpc>
              </a:pPr>
              <a:r>
                <a:rPr lang="de-DE" sz="1100" dirty="0">
                  <a:latin typeface="Frutiger45-Light" panose="020B0400000000000000" pitchFamily="34" charset="0"/>
                </a:rPr>
                <a:t>seit dem </a:t>
              </a:r>
              <a:r>
                <a:rPr lang="de-DE" sz="1100" dirty="0">
                  <a:solidFill>
                    <a:srgbClr val="FF0000"/>
                  </a:solidFill>
                  <a:latin typeface="Frutiger45-Light" panose="020B0400000000000000" pitchFamily="34" charset="0"/>
                </a:rPr>
                <a:t>XX.XX.XXXX</a:t>
              </a:r>
              <a:r>
                <a:rPr lang="de-DE" sz="1100" dirty="0">
                  <a:latin typeface="Frutiger45-Light" panose="020B0400000000000000" pitchFamily="34" charset="0"/>
                </a:rPr>
                <a:t> können Sie bequem und einfach via De-Mail mit uns kommunizieren.</a:t>
              </a:r>
            </a:p>
            <a:p>
              <a:pPr>
                <a:lnSpc>
                  <a:spcPct val="150000"/>
                </a:lnSpc>
              </a:pPr>
              <a:r>
                <a:rPr lang="de-DE" sz="1100" dirty="0">
                  <a:latin typeface="Frutiger45-Light" panose="020B0400000000000000" pitchFamily="34" charset="0"/>
                </a:rPr>
                <a:t>De-Mail ist ein rechtssicherer, digitaler Kommunikationsweg der es Ihnen möglich macht, Dokumente online zu versenden. Das betrifft alle offiziellen Dokumente, bei denen bisher eine Unterschrift oder Ihr persönliches Erscheinen notwendig war, wie z.B. diverse Anträge oder Verträge. </a:t>
              </a:r>
            </a:p>
            <a:p>
              <a:pPr>
                <a:lnSpc>
                  <a:spcPct val="150000"/>
                </a:lnSpc>
              </a:pPr>
              <a:r>
                <a:rPr lang="de-DE" sz="1100" dirty="0">
                  <a:latin typeface="Frutiger45-Light" panose="020B0400000000000000" pitchFamily="34" charset="0"/>
                </a:rPr>
                <a:t>Wir als Stadt </a:t>
              </a:r>
              <a:r>
                <a:rPr lang="de-DE" sz="1100" dirty="0">
                  <a:solidFill>
                    <a:srgbClr val="FF0000"/>
                  </a:solidFill>
                  <a:latin typeface="Frutiger45-Light" panose="020B0400000000000000" pitchFamily="34" charset="0"/>
                </a:rPr>
                <a:t>Musterstadt </a:t>
              </a:r>
              <a:r>
                <a:rPr lang="de-DE" sz="1100" dirty="0">
                  <a:latin typeface="Frutiger45-Light" panose="020B0400000000000000" pitchFamily="34" charset="0"/>
                </a:rPr>
                <a:t>bieten Ihnen bereits jetzt folgende Dienste per De-Mail an:</a:t>
              </a:r>
            </a:p>
            <a:p>
              <a:pPr marL="171450" indent="-171450">
                <a:lnSpc>
                  <a:spcPct val="150000"/>
                </a:lnSpc>
                <a:buFontTx/>
                <a:buChar char="-"/>
              </a:pPr>
              <a:r>
                <a:rPr lang="de-DE" sz="1100" i="1" dirty="0">
                  <a:solidFill>
                    <a:srgbClr val="FF0000"/>
                  </a:solidFill>
                  <a:latin typeface="Frutiger45-Light" panose="020B0400000000000000" pitchFamily="34" charset="0"/>
                </a:rPr>
                <a:t>Empfangen und Bearbeiten von Gewerbeanmeldungen und Abmeldungen</a:t>
              </a:r>
            </a:p>
            <a:p>
              <a:pPr marL="171450" indent="-171450">
                <a:lnSpc>
                  <a:spcPct val="150000"/>
                </a:lnSpc>
                <a:buFontTx/>
                <a:buChar char="-"/>
              </a:pPr>
              <a:r>
                <a:rPr lang="de-DE" sz="1100" i="1" dirty="0">
                  <a:solidFill>
                    <a:srgbClr val="FF0000"/>
                  </a:solidFill>
                  <a:latin typeface="Frutiger45-Light" panose="020B0400000000000000" pitchFamily="34" charset="0"/>
                </a:rPr>
                <a:t>Empfang und Bearbeitung von diversen Onlineformularen wie Bauanträgen, Schankerlaubnissen o.ä.</a:t>
              </a:r>
            </a:p>
            <a:p>
              <a:pPr marL="171450" indent="-171450">
                <a:lnSpc>
                  <a:spcPct val="150000"/>
                </a:lnSpc>
                <a:buFontTx/>
                <a:buChar char="-"/>
              </a:pPr>
              <a:r>
                <a:rPr lang="de-DE" sz="1100" dirty="0">
                  <a:solidFill>
                    <a:schemeClr val="bg1">
                      <a:lumMod val="50000"/>
                    </a:schemeClr>
                  </a:solidFill>
                  <a:latin typeface="Frutiger45-Light" panose="020B0400000000000000" pitchFamily="34" charset="0"/>
                </a:rPr>
                <a:t>Bitte zählen Sie hier die bereits umgesetzten De-Mail Prozesse auf</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latin typeface="Frutiger45-Light" panose="020B0400000000000000" pitchFamily="34" charset="0"/>
                </a:rPr>
                <a:t>Sie haben noch keine freigeschaltete De-Mail Adresse für Ihr Unternehmen? Diese können Sie einfach bei den De-Mail Diensteanbietern (</a:t>
              </a:r>
              <a:r>
                <a:rPr lang="de-DE" sz="1100" dirty="0">
                  <a:latin typeface="Frutiger45-Light" panose="020B0400000000000000" pitchFamily="34" charset="0"/>
                  <a:hlinkClick r:id="rId2"/>
                </a:rPr>
                <a:t>1&amp;1</a:t>
              </a:r>
              <a:r>
                <a:rPr lang="de-DE" sz="1100">
                  <a:latin typeface="Frutiger45-Light" panose="020B0400000000000000" pitchFamily="34" charset="0"/>
                </a:rPr>
                <a:t>, </a:t>
              </a:r>
              <a:r>
                <a:rPr lang="de-DE" sz="1100">
                  <a:latin typeface="Frutiger45-Light" panose="020B0400000000000000" pitchFamily="34" charset="0"/>
                  <a:hlinkClick r:id="rId3"/>
                </a:rPr>
                <a:t>Mentana-Claimsoft</a:t>
              </a:r>
              <a:r>
                <a:rPr lang="de-DE" sz="1100" dirty="0">
                  <a:latin typeface="Frutiger45-Light" panose="020B0400000000000000" pitchFamily="34" charset="0"/>
                </a:rPr>
                <a:t>) registrieren.</a:t>
              </a:r>
            </a:p>
            <a:p>
              <a:pPr>
                <a:lnSpc>
                  <a:spcPct val="150000"/>
                </a:lnSpc>
              </a:pPr>
              <a:endParaRPr lang="de-DE" sz="1100" dirty="0">
                <a:latin typeface="Frutiger45-Light" panose="020B0400000000000000" pitchFamily="34" charset="0"/>
              </a:endParaRPr>
            </a:p>
            <a:p>
              <a:pPr>
                <a:lnSpc>
                  <a:spcPct val="150000"/>
                </a:lnSpc>
              </a:pPr>
              <a:r>
                <a:rPr lang="de-DE" sz="1100" dirty="0">
                  <a:latin typeface="Frutiger45-Light" panose="020B0400000000000000" pitchFamily="34" charset="0"/>
                </a:rPr>
                <a:t>Weitere Informationen finden Sie auf der De-Mail Infoseite </a:t>
              </a:r>
              <a:r>
                <a:rPr lang="de-DE" sz="1100" dirty="0">
                  <a:latin typeface="Frutiger45-Light" panose="020B0400000000000000" pitchFamily="34" charset="0"/>
                  <a:hlinkClick r:id="rId4"/>
                </a:rPr>
                <a:t>www.de-mail.info</a:t>
              </a:r>
              <a:r>
                <a:rPr lang="de-DE" sz="1100" dirty="0">
                  <a:latin typeface="Frutiger45-Light" panose="020B0400000000000000" pitchFamily="34" charset="0"/>
                </a:rPr>
                <a:t> .  </a:t>
              </a:r>
              <a:endParaRPr lang="de-DE" sz="1100" dirty="0">
                <a:solidFill>
                  <a:srgbClr val="FF0000"/>
                </a:solidFill>
                <a:latin typeface="Frutiger45-Light" panose="020B0400000000000000" pitchFamily="34" charset="0"/>
              </a:endParaRP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Als Ihr Bürgermeister würde ich mich freuen, zukünftig auch per De-Mail mit Ihnen zu kommunizieren und Ihnen so den einen oder anderen Weg erleichtern zu können.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Mit freundlichen Grüßen</a:t>
              </a:r>
            </a:p>
            <a:p>
              <a:pPr>
                <a:lnSpc>
                  <a:spcPct val="150000"/>
                </a:lnSpc>
              </a:pPr>
              <a:br>
                <a:rPr lang="de-DE" sz="1100" dirty="0">
                  <a:solidFill>
                    <a:srgbClr val="FF0000"/>
                  </a:solidFill>
                  <a:latin typeface="Frutiger45-Light" panose="020B0400000000000000" pitchFamily="34" charset="0"/>
                </a:rPr>
              </a:br>
              <a:r>
                <a:rPr lang="de-DE" sz="1100" dirty="0">
                  <a:solidFill>
                    <a:srgbClr val="FF0000"/>
                  </a:solidFill>
                  <a:latin typeface="Frutiger45-Light" panose="020B0400000000000000" pitchFamily="34" charset="0"/>
                </a:rPr>
                <a:t>Max Mustermann</a:t>
              </a:r>
            </a:p>
            <a:p>
              <a:pPr>
                <a:lnSpc>
                  <a:spcPct val="150000"/>
                </a:lnSpc>
              </a:pPr>
              <a:r>
                <a:rPr lang="de-DE" sz="1100" dirty="0">
                  <a:solidFill>
                    <a:srgbClr val="FF0000"/>
                  </a:solidFill>
                  <a:latin typeface="Frutiger45-Light" panose="020B0400000000000000" pitchFamily="34" charset="0"/>
                </a:rPr>
                <a:t>Bürgermeister Musterstadt</a:t>
              </a:r>
              <a:endParaRPr lang="de-DE" sz="11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 t="9564" r="1753"/>
            <a:stretch/>
          </p:blipFill>
          <p:spPr bwMode="auto">
            <a:xfrm>
              <a:off x="271094" y="29758"/>
              <a:ext cx="6260335" cy="42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8295087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198</Words>
  <Application>Microsoft Office PowerPoint</Application>
  <PresentationFormat>Benutzerdefiniert</PresentationFormat>
  <Paragraphs>20</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Frutiger55Roman</vt:lpstr>
      <vt:lpstr>Frutiger77-CondensedBlack</vt:lpstr>
      <vt:lpstr>Frutiger45-Light</vt:lpstr>
      <vt:lpstr>Larissa</vt:lpstr>
      <vt:lpstr>PowerPoint-Präsentation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Levien</dc:creator>
  <cp:lastModifiedBy>Thomas Jerabek</cp:lastModifiedBy>
  <cp:revision>71</cp:revision>
  <cp:lastPrinted>2015-03-19T10:19:11Z</cp:lastPrinted>
  <dcterms:created xsi:type="dcterms:W3CDTF">2015-03-17T08:46:22Z</dcterms:created>
  <dcterms:modified xsi:type="dcterms:W3CDTF">2022-04-20T13:19:44Z</dcterms:modified>
</cp:coreProperties>
</file>