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440" r:id="rId1"/>
  </p:sldMasterIdLst>
  <p:notesMasterIdLst>
    <p:notesMasterId r:id="rId3"/>
  </p:notesMasterIdLst>
  <p:handoutMasterIdLst>
    <p:handoutMasterId r:id="rId4"/>
  </p:handoutMasterIdLst>
  <p:sldIdLst>
    <p:sldId id="259" r:id="rId2"/>
  </p:sldIdLst>
  <p:sldSz cx="6858000" cy="12601575"/>
  <p:notesSz cx="6797675" cy="9926638"/>
  <p:embeddedFontLst>
    <p:embeddedFont>
      <p:font typeface="Calibri" panose="020F0502020204030204" pitchFamily="34" charset="0"/>
      <p:regular r:id="rId5"/>
      <p:bold r:id="rId6"/>
      <p:italic r:id="rId7"/>
      <p:boldItalic r:id="rId8"/>
    </p:embeddedFont>
    <p:embeddedFont>
      <p:font typeface="Frutiger45-Light" panose="020B0604020202020204"/>
      <p:regular r:id="rId9"/>
    </p:embeddedFont>
    <p:embeddedFont>
      <p:font typeface="Frutiger55Roman" panose="020B0604020202020204"/>
      <p:regular r:id="rId10"/>
    </p:embeddedFont>
    <p:embeddedFont>
      <p:font typeface="Frutiger77-CondensedBlack" panose="020B0604020202020204"/>
      <p:bold r:id="rId11"/>
    </p:embeddedFont>
  </p:embeddedFontLst>
  <p:defaultTextStyle>
    <a:defPPr>
      <a:defRPr lang="de-DE"/>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434" userDrawn="1">
          <p15:clr>
            <a:srgbClr val="A4A3A4"/>
          </p15:clr>
        </p15:guide>
        <p15:guide id="2" pos="2880">
          <p15:clr>
            <a:srgbClr val="A4A3A4"/>
          </p15:clr>
        </p15:guide>
        <p15:guide id="3" pos="249" userDrawn="1">
          <p15:clr>
            <a:srgbClr val="A4A3A4"/>
          </p15:clr>
        </p15:guide>
        <p15:guide id="4" orient="horz" pos="3969">
          <p15:clr>
            <a:srgbClr val="A4A3A4"/>
          </p15:clr>
        </p15:guide>
        <p15:guide id="5"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94688" autoAdjust="0"/>
  </p:normalViewPr>
  <p:slideViewPr>
    <p:cSldViewPr>
      <p:cViewPr varScale="1">
        <p:scale>
          <a:sx n="68" d="100"/>
          <a:sy n="68" d="100"/>
        </p:scale>
        <p:origin x="3246" y="150"/>
      </p:cViewPr>
      <p:guideLst>
        <p:guide orient="horz" pos="1434"/>
        <p:guide pos="2880"/>
        <p:guide pos="249"/>
        <p:guide orient="horz" pos="3969"/>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3.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ableStyles" Target="tableStyles.xml"/><Relationship Id="rId10" Type="http://schemas.openxmlformats.org/officeDocument/2006/relationships/font" Target="fonts/font6.fntdata"/><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623B512-05E4-464F-BDA2-6594EF79BF7C}" type="datetimeFigureOut">
              <a:rPr lang="de-DE" smtClean="0"/>
              <a:t>20.04.2022</a:t>
            </a:fld>
            <a:endParaRPr 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r>
              <a:rPr lang="de-DE"/>
              <a:t>1&amp;1 De-Mail ist ein Angebot für Kunden der 1&amp;1 Internet AG, das durch unseren Technologiepartner 1&amp;1 De-Mail GmbH bereitgestellt wird. Der Nutzungsvertrag wird mit der 1&amp;1 De-Mail GmbH abgeschlossen.</a:t>
            </a:r>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40E54552-7E33-4C56-9412-5E32EF77CEDA}" type="slidenum">
              <a:rPr lang="de-DE" smtClean="0"/>
              <a:t>‹Nr.›</a:t>
            </a:fld>
            <a:endParaRPr lang="de-DE"/>
          </a:p>
        </p:txBody>
      </p:sp>
    </p:spTree>
    <p:extLst>
      <p:ext uri="{BB962C8B-B14F-4D97-AF65-F5344CB8AC3E}">
        <p14:creationId xmlns:p14="http://schemas.microsoft.com/office/powerpoint/2010/main" val="297660095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F83170D-6A9A-4330-A612-4BA434A7920A}" type="datetimeFigureOut">
              <a:rPr lang="de-DE" smtClean="0"/>
              <a:t>20.04.2022</a:t>
            </a:fld>
            <a:endParaRPr lang="de-DE"/>
          </a:p>
        </p:txBody>
      </p:sp>
      <p:sp>
        <p:nvSpPr>
          <p:cNvPr id="4" name="Folienbildplatzhalter 3"/>
          <p:cNvSpPr>
            <a:spLocks noGrp="1" noRot="1" noChangeAspect="1"/>
          </p:cNvSpPr>
          <p:nvPr>
            <p:ph type="sldImg" idx="2"/>
          </p:nvPr>
        </p:nvSpPr>
        <p:spPr>
          <a:xfrm>
            <a:off x="2386013" y="744538"/>
            <a:ext cx="202565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r>
              <a:rPr lang="de-DE"/>
              <a:t>1&amp;1 De-Mail ist ein Angebot für Kunden der 1&amp;1 Internet AG, das durch unseren Technologiepartner 1&amp;1 De-Mail GmbH bereitgestellt wird. Der Nutzungsvertrag wird mit der 1&amp;1 De-Mail GmbH abgeschlossen.</a:t>
            </a:r>
          </a:p>
        </p:txBody>
      </p:sp>
      <p:sp>
        <p:nvSpPr>
          <p:cNvPr id="7" name="Foliennummernplatzhalt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8968FC73-9843-4755-87D2-04924F269BD1}" type="slidenum">
              <a:rPr lang="de-DE" smtClean="0"/>
              <a:t>‹Nr.›</a:t>
            </a:fld>
            <a:endParaRPr lang="de-DE"/>
          </a:p>
        </p:txBody>
      </p:sp>
    </p:spTree>
    <p:extLst>
      <p:ext uri="{BB962C8B-B14F-4D97-AF65-F5344CB8AC3E}">
        <p14:creationId xmlns:p14="http://schemas.microsoft.com/office/powerpoint/2010/main" val="12510516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3914661"/>
            <a:ext cx="5829300" cy="2701171"/>
          </a:xfrm>
        </p:spPr>
        <p:txBody>
          <a:bodyPr/>
          <a:lstStyle/>
          <a:p>
            <a:r>
              <a:rPr lang="de-DE"/>
              <a:t>Titelmasterformat durch Klicken bearbeiten</a:t>
            </a:r>
          </a:p>
        </p:txBody>
      </p:sp>
      <p:sp>
        <p:nvSpPr>
          <p:cNvPr id="3" name="Untertitel 2"/>
          <p:cNvSpPr>
            <a:spLocks noGrp="1"/>
          </p:cNvSpPr>
          <p:nvPr>
            <p:ph type="subTitle" idx="1"/>
          </p:nvPr>
        </p:nvSpPr>
        <p:spPr>
          <a:xfrm>
            <a:off x="1028700" y="7140893"/>
            <a:ext cx="4800600" cy="322040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pPr>
              <a:defRPr/>
            </a:pPr>
            <a:endParaRPr lang="de-DE" dirty="0"/>
          </a:p>
        </p:txBody>
      </p:sp>
      <p:sp>
        <p:nvSpPr>
          <p:cNvPr id="5" name="Fußzeilenplatzhalter 4"/>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6" name="Foliennummernplatzhalter 5"/>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3831108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pPr>
              <a:defRPr/>
            </a:pPr>
            <a:endParaRPr lang="de-DE" dirty="0"/>
          </a:p>
        </p:txBody>
      </p:sp>
      <p:sp>
        <p:nvSpPr>
          <p:cNvPr id="5" name="Fußzeilenplatzhalter 4"/>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6" name="Foliennummernplatzhalter 5"/>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115105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3729037" y="673835"/>
            <a:ext cx="1157288" cy="1433429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257176" y="673835"/>
            <a:ext cx="3357563" cy="1433429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pPr>
              <a:defRPr/>
            </a:pPr>
            <a:endParaRPr lang="de-DE" dirty="0"/>
          </a:p>
        </p:txBody>
      </p:sp>
      <p:sp>
        <p:nvSpPr>
          <p:cNvPr id="5" name="Fußzeilenplatzhalter 4"/>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6" name="Foliennummernplatzhalter 5"/>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3727277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pPr>
              <a:defRPr/>
            </a:pPr>
            <a:endParaRPr lang="de-DE" dirty="0"/>
          </a:p>
        </p:txBody>
      </p:sp>
      <p:sp>
        <p:nvSpPr>
          <p:cNvPr id="5" name="Fußzeilenplatzhalter 4"/>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6" name="Foliennummernplatzhalter 5"/>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2145908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735" y="8097679"/>
            <a:ext cx="5829300" cy="2502813"/>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541735" y="5341090"/>
            <a:ext cx="5829300" cy="275659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pPr>
              <a:defRPr/>
            </a:pPr>
            <a:endParaRPr lang="de-DE" dirty="0"/>
          </a:p>
        </p:txBody>
      </p:sp>
      <p:sp>
        <p:nvSpPr>
          <p:cNvPr id="5" name="Fußzeilenplatzhalter 4"/>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6" name="Foliennummernplatzhalter 5"/>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4065428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257176" y="3920493"/>
            <a:ext cx="2257425" cy="11087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2628903" y="3920493"/>
            <a:ext cx="2257425" cy="11087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pPr>
              <a:defRPr/>
            </a:pPr>
            <a:endParaRPr lang="de-DE" dirty="0"/>
          </a:p>
        </p:txBody>
      </p:sp>
      <p:sp>
        <p:nvSpPr>
          <p:cNvPr id="6" name="Fußzeilenplatzhalter 5"/>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7" name="Foliennummernplatzhalter 6"/>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1031286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42900" y="504648"/>
            <a:ext cx="6172200" cy="2100263"/>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342903" y="2820771"/>
            <a:ext cx="3030141" cy="11755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342903" y="3996333"/>
            <a:ext cx="3030141" cy="72604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83770" y="2820771"/>
            <a:ext cx="3031331" cy="11755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3483770" y="3996333"/>
            <a:ext cx="3031331" cy="72604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pPr>
              <a:defRPr/>
            </a:pPr>
            <a:endParaRPr lang="de-DE" dirty="0"/>
          </a:p>
        </p:txBody>
      </p:sp>
      <p:sp>
        <p:nvSpPr>
          <p:cNvPr id="8" name="Fußzeilenplatzhalter 7"/>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9" name="Foliennummernplatzhalter 8"/>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4178363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pPr>
              <a:defRPr/>
            </a:pPr>
            <a:endParaRPr lang="de-DE" dirty="0"/>
          </a:p>
        </p:txBody>
      </p:sp>
      <p:sp>
        <p:nvSpPr>
          <p:cNvPr id="4" name="Fußzeilenplatzhalter 3"/>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5" name="Foliennummernplatzhalter 4"/>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138566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endParaRPr lang="de-DE" dirty="0"/>
          </a:p>
        </p:txBody>
      </p:sp>
      <p:sp>
        <p:nvSpPr>
          <p:cNvPr id="3" name="Fußzeilenplatzhalter 2"/>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4" name="Foliennummernplatzhalter 3"/>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3817585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1" y="501730"/>
            <a:ext cx="2256235" cy="2135267"/>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2681290" y="501734"/>
            <a:ext cx="3833813" cy="107550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342901" y="2637001"/>
            <a:ext cx="2256235" cy="861982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pPr>
              <a:defRPr/>
            </a:pPr>
            <a:endParaRPr lang="de-DE" dirty="0"/>
          </a:p>
        </p:txBody>
      </p:sp>
      <p:sp>
        <p:nvSpPr>
          <p:cNvPr id="6" name="Fußzeilenplatzhalter 5"/>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7" name="Foliennummernplatzhalter 6"/>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110230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44216" y="8821105"/>
            <a:ext cx="4114800" cy="1041382"/>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344216" y="1125973"/>
            <a:ext cx="4114800" cy="75609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344216" y="9862487"/>
            <a:ext cx="4114800" cy="14789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pPr>
              <a:defRPr/>
            </a:pPr>
            <a:endParaRPr lang="de-DE" dirty="0"/>
          </a:p>
        </p:txBody>
      </p:sp>
      <p:sp>
        <p:nvSpPr>
          <p:cNvPr id="6" name="Fußzeilenplatzhalter 5"/>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7" name="Foliennummernplatzhalter 6"/>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3826763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42900" y="504648"/>
            <a:ext cx="6172200" cy="21002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342900" y="2940372"/>
            <a:ext cx="6172200" cy="8316456"/>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342900" y="11679798"/>
            <a:ext cx="1600200" cy="670916"/>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de-DE" dirty="0"/>
          </a:p>
        </p:txBody>
      </p:sp>
      <p:sp>
        <p:nvSpPr>
          <p:cNvPr id="5" name="Fußzeilenplatzhalter 4"/>
          <p:cNvSpPr>
            <a:spLocks noGrp="1"/>
          </p:cNvSpPr>
          <p:nvPr>
            <p:ph type="ftr" sz="quarter" idx="3"/>
          </p:nvPr>
        </p:nvSpPr>
        <p:spPr>
          <a:xfrm>
            <a:off x="2343150" y="11679798"/>
            <a:ext cx="2171700" cy="670916"/>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6" name="Foliennummernplatzhalter 5"/>
          <p:cNvSpPr>
            <a:spLocks noGrp="1"/>
          </p:cNvSpPr>
          <p:nvPr>
            <p:ph type="sldNum" sz="quarter" idx="4"/>
          </p:nvPr>
        </p:nvSpPr>
        <p:spPr>
          <a:xfrm>
            <a:off x="4914900" y="11679798"/>
            <a:ext cx="1600200" cy="670916"/>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936372641"/>
      </p:ext>
    </p:extLst>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mx.net/produkte/de-mail/" TargetMode="External"/><Relationship Id="rId2" Type="http://schemas.openxmlformats.org/officeDocument/2006/relationships/hyperlink" Target="https://produkte.web.de/de-mail" TargetMode="Externa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www.de-mail.inf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260648" y="19595"/>
            <a:ext cx="6264696" cy="12255252"/>
            <a:chOff x="260648" y="19595"/>
            <a:chExt cx="6264696" cy="12255252"/>
          </a:xfrm>
        </p:grpSpPr>
        <p:sp>
          <p:nvSpPr>
            <p:cNvPr id="5" name="Rechteck 4"/>
            <p:cNvSpPr/>
            <p:nvPr/>
          </p:nvSpPr>
          <p:spPr>
            <a:xfrm>
              <a:off x="260648" y="4320878"/>
              <a:ext cx="5400600" cy="1043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tx2">
                      <a:lumMod val="60000"/>
                      <a:lumOff val="40000"/>
                    </a:schemeClr>
                  </a:solidFill>
                  <a:latin typeface="Frutiger77-CondensedBlack" panose="020B0A00000000000000" pitchFamily="34" charset="0"/>
                </a:rPr>
                <a:t>De-Mail</a:t>
              </a:r>
            </a:p>
            <a:p>
              <a:r>
                <a:rPr lang="de-DE" sz="1800" dirty="0">
                  <a:solidFill>
                    <a:schemeClr val="tx2">
                      <a:lumMod val="60000"/>
                      <a:lumOff val="40000"/>
                    </a:schemeClr>
                  </a:solidFill>
                  <a:latin typeface="Frutiger77-CondensedBlack" panose="020B0A00000000000000" pitchFamily="34" charset="0"/>
                </a:rPr>
                <a:t>Rechtssicher, schnell und nachweisbar</a:t>
              </a:r>
            </a:p>
          </p:txBody>
        </p:sp>
        <p:sp>
          <p:nvSpPr>
            <p:cNvPr id="7" name="Textfeld 6"/>
            <p:cNvSpPr txBox="1"/>
            <p:nvPr/>
          </p:nvSpPr>
          <p:spPr>
            <a:xfrm>
              <a:off x="271039" y="5580707"/>
              <a:ext cx="5544615" cy="6694140"/>
            </a:xfrm>
            <a:prstGeom prst="rect">
              <a:avLst/>
            </a:prstGeom>
            <a:noFill/>
          </p:spPr>
          <p:txBody>
            <a:bodyPr wrap="square" rtlCol="0">
              <a:spAutoFit/>
            </a:bodyPr>
            <a:lstStyle/>
            <a:p>
              <a:pPr>
                <a:lnSpc>
                  <a:spcPct val="150000"/>
                </a:lnSpc>
              </a:pPr>
              <a:r>
                <a:rPr lang="de-DE" sz="1100" dirty="0">
                  <a:solidFill>
                    <a:srgbClr val="FF0000"/>
                  </a:solidFill>
                  <a:latin typeface="Frutiger55Roman" panose="020B0500000000000000" pitchFamily="34" charset="0"/>
                </a:rPr>
                <a:t>Sehr geehrter Mitarbeiter, sehr geehrte Mitarbeiterin,</a:t>
              </a:r>
            </a:p>
            <a:p>
              <a:pPr>
                <a:lnSpc>
                  <a:spcPct val="150000"/>
                </a:lnSpc>
              </a:pPr>
              <a:r>
                <a:rPr lang="de-DE" sz="1100" dirty="0">
                  <a:latin typeface="Frutiger55Roman" panose="020B0500000000000000" pitchFamily="34" charset="0"/>
                </a:rPr>
                <a:t> </a:t>
              </a:r>
            </a:p>
            <a:p>
              <a:pPr>
                <a:lnSpc>
                  <a:spcPct val="150000"/>
                </a:lnSpc>
              </a:pPr>
              <a:r>
                <a:rPr lang="de-DE" sz="1100" dirty="0">
                  <a:latin typeface="Frutiger45-Light" panose="020B0400000000000000" pitchFamily="34" charset="0"/>
                </a:rPr>
                <a:t>seit dem </a:t>
              </a:r>
              <a:r>
                <a:rPr lang="de-DE" sz="1100" dirty="0">
                  <a:solidFill>
                    <a:srgbClr val="FF0000"/>
                  </a:solidFill>
                  <a:latin typeface="Frutiger45-Light" panose="020B0400000000000000" pitchFamily="34" charset="0"/>
                </a:rPr>
                <a:t>XX.XX.XXXX</a:t>
              </a:r>
              <a:r>
                <a:rPr lang="de-DE" sz="1100" dirty="0">
                  <a:latin typeface="Frutiger45-Light" panose="020B0400000000000000" pitchFamily="34" charset="0"/>
                </a:rPr>
                <a:t> sind wir nicht nur für unsere Kunden und Geschäftspartner per De-Mail erreichbar, sondern auch für Sie.</a:t>
              </a:r>
            </a:p>
            <a:p>
              <a:pPr>
                <a:lnSpc>
                  <a:spcPct val="150000"/>
                </a:lnSpc>
              </a:pPr>
              <a:r>
                <a:rPr lang="de-DE" sz="1100" dirty="0">
                  <a:latin typeface="Frutiger45-Light" panose="020B0400000000000000" pitchFamily="34" charset="0"/>
                </a:rPr>
                <a:t>De-Mail ist ein rechtssicherer, digitaler Kommunikationsweg, der es Ihnen möglich macht, Dokumente online zu versenden. Das betrifft alle offiziellen Dokumente, bei denen bisher eine Unterschrift oder Ihr persönliches Erscheinen notwendig war, wie z.B. bei Bescheinigungen der Krankenkasse oder Änderungen in Ihrem Vertrag. </a:t>
              </a:r>
            </a:p>
            <a:p>
              <a:pPr>
                <a:lnSpc>
                  <a:spcPct val="150000"/>
                </a:lnSpc>
              </a:pPr>
              <a:r>
                <a:rPr lang="de-DE" sz="1100" dirty="0">
                  <a:latin typeface="Frutiger45-Light" panose="020B0400000000000000" pitchFamily="34" charset="0"/>
                </a:rPr>
                <a:t>Diese Vorteile können Sie nun hier im Unternehmen mit De-Mail nutzen:</a:t>
              </a:r>
            </a:p>
            <a:p>
              <a:pPr marL="171450" indent="-171450">
                <a:lnSpc>
                  <a:spcPct val="150000"/>
                </a:lnSpc>
                <a:buFontTx/>
                <a:buChar char="-"/>
              </a:pPr>
              <a:r>
                <a:rPr lang="de-DE" sz="1100" i="1" dirty="0">
                  <a:solidFill>
                    <a:srgbClr val="FF0000"/>
                  </a:solidFill>
                  <a:latin typeface="Frutiger45-Light" panose="020B0400000000000000" pitchFamily="34" charset="0"/>
                </a:rPr>
                <a:t>Lohnabrechnungen, Jahresendabrechnungen digital und sicher ablegen</a:t>
              </a:r>
            </a:p>
            <a:p>
              <a:pPr marL="171450" indent="-171450">
                <a:lnSpc>
                  <a:spcPct val="150000"/>
                </a:lnSpc>
                <a:buFontTx/>
                <a:buChar char="-"/>
              </a:pPr>
              <a:r>
                <a:rPr lang="de-DE" sz="1100" i="1" dirty="0">
                  <a:solidFill>
                    <a:srgbClr val="FF0000"/>
                  </a:solidFill>
                  <a:latin typeface="Frutiger45-Light" panose="020B0400000000000000" pitchFamily="34" charset="0"/>
                </a:rPr>
                <a:t>Änderungen zum Arbeitsvertrag rechtssicher versenden/ empfangen und in Ihrem persönliche Postfach ablegen.</a:t>
              </a:r>
            </a:p>
            <a:p>
              <a:pPr marL="171450" indent="-171450">
                <a:lnSpc>
                  <a:spcPct val="150000"/>
                </a:lnSpc>
                <a:buFontTx/>
                <a:buChar char="-"/>
              </a:pPr>
              <a:r>
                <a:rPr lang="de-DE" sz="1100" dirty="0">
                  <a:solidFill>
                    <a:schemeClr val="bg1">
                      <a:lumMod val="50000"/>
                    </a:schemeClr>
                  </a:solidFill>
                  <a:latin typeface="Frutiger45-Light" panose="020B0400000000000000" pitchFamily="34" charset="0"/>
                </a:rPr>
                <a:t>Bitte zählen Sie hier die bereits umgesetzten De-Mail Prozesse auf</a:t>
              </a:r>
            </a:p>
            <a:p>
              <a:pPr>
                <a:lnSpc>
                  <a:spcPct val="150000"/>
                </a:lnSpc>
              </a:pPr>
              <a:endParaRPr lang="de-DE" sz="1100" dirty="0">
                <a:solidFill>
                  <a:srgbClr val="FF0000"/>
                </a:solidFill>
                <a:latin typeface="Frutiger45-Light" panose="020B0400000000000000" pitchFamily="34" charset="0"/>
              </a:endParaRPr>
            </a:p>
            <a:p>
              <a:pPr>
                <a:lnSpc>
                  <a:spcPct val="150000"/>
                </a:lnSpc>
              </a:pPr>
              <a:r>
                <a:rPr lang="de-DE" sz="1100" dirty="0">
                  <a:latin typeface="Frutiger45-Light" panose="020B0400000000000000" pitchFamily="34" charset="0"/>
                </a:rPr>
                <a:t>Sie haben noch keine freigeschaltete De-Mail Adresse? Diese können Sie einfach bei den De-Mail Diensteanbietern (</a:t>
              </a:r>
              <a:r>
                <a:rPr lang="de-DE" sz="1100" dirty="0">
                  <a:latin typeface="Frutiger45-Light" panose="020B0400000000000000" pitchFamily="34" charset="0"/>
                  <a:hlinkClick r:id="rId2"/>
                </a:rPr>
                <a:t>WEB.DE</a:t>
              </a:r>
              <a:r>
                <a:rPr lang="de-DE" sz="1100">
                  <a:latin typeface="Frutiger45-Light" panose="020B0400000000000000" pitchFamily="34" charset="0"/>
                </a:rPr>
                <a:t>, </a:t>
              </a:r>
              <a:r>
                <a:rPr lang="de-DE" sz="1100">
                  <a:latin typeface="Frutiger45-Light" panose="020B0400000000000000" pitchFamily="34" charset="0"/>
                  <a:hlinkClick r:id="rId3"/>
                </a:rPr>
                <a:t>GMX</a:t>
              </a:r>
              <a:r>
                <a:rPr lang="de-DE" sz="1100">
                  <a:latin typeface="Frutiger45-Light" panose="020B0400000000000000" pitchFamily="34" charset="0"/>
                </a:rPr>
                <a:t>) </a:t>
              </a:r>
              <a:r>
                <a:rPr lang="de-DE" sz="1100" dirty="0">
                  <a:latin typeface="Frutiger45-Light" panose="020B0400000000000000" pitchFamily="34" charset="0"/>
                </a:rPr>
                <a:t>registrieren. Für Privatpersonen ist der De-Mail Service kostenfrei und biete viele weitere Vorteile.</a:t>
              </a:r>
            </a:p>
            <a:p>
              <a:pPr>
                <a:lnSpc>
                  <a:spcPct val="150000"/>
                </a:lnSpc>
              </a:pPr>
              <a:r>
                <a:rPr lang="de-DE" sz="1100" dirty="0">
                  <a:latin typeface="Frutiger45-Light" panose="020B0400000000000000" pitchFamily="34" charset="0"/>
                </a:rPr>
                <a:t>Viele Informationen finden Sie auch auf unserer Webseite </a:t>
              </a:r>
              <a:r>
                <a:rPr lang="de-DE" sz="1100" dirty="0">
                  <a:solidFill>
                    <a:srgbClr val="FF0000"/>
                  </a:solidFill>
                  <a:latin typeface="Frutiger45-Light" panose="020B0400000000000000" pitchFamily="34" charset="0"/>
                </a:rPr>
                <a:t>www.musterunternehmen.de unter der Rubrik De-Mail </a:t>
              </a:r>
              <a:r>
                <a:rPr lang="de-DE" sz="1100" dirty="0">
                  <a:latin typeface="Frutiger45-Light" panose="020B0400000000000000" pitchFamily="34" charset="0"/>
                </a:rPr>
                <a:t>oder der De-Mail Informationsseite </a:t>
              </a:r>
              <a:r>
                <a:rPr lang="de-DE" sz="1100" dirty="0">
                  <a:solidFill>
                    <a:srgbClr val="FF0000"/>
                  </a:solidFill>
                  <a:latin typeface="Frutiger45-Light" panose="020B0400000000000000" pitchFamily="34" charset="0"/>
                  <a:hlinkClick r:id="rId4"/>
                </a:rPr>
                <a:t>www.de-mail.info</a:t>
              </a:r>
              <a:r>
                <a:rPr lang="de-DE" sz="1100" dirty="0">
                  <a:solidFill>
                    <a:srgbClr val="FF0000"/>
                  </a:solidFill>
                  <a:latin typeface="Frutiger45-Light" panose="020B0400000000000000" pitchFamily="34" charset="0"/>
                </a:rPr>
                <a:t> .</a:t>
              </a:r>
            </a:p>
            <a:p>
              <a:pPr>
                <a:lnSpc>
                  <a:spcPct val="150000"/>
                </a:lnSpc>
              </a:pPr>
              <a:endParaRPr lang="de-DE" sz="1100" dirty="0">
                <a:solidFill>
                  <a:srgbClr val="FF0000"/>
                </a:solidFill>
                <a:latin typeface="Frutiger45-Light" panose="020B0400000000000000" pitchFamily="34" charset="0"/>
              </a:endParaRPr>
            </a:p>
            <a:p>
              <a:pPr>
                <a:lnSpc>
                  <a:spcPct val="150000"/>
                </a:lnSpc>
              </a:pPr>
              <a:r>
                <a:rPr lang="de-DE" sz="1100" dirty="0">
                  <a:solidFill>
                    <a:srgbClr val="FF0000"/>
                  </a:solidFill>
                  <a:latin typeface="Frutiger45-Light" panose="020B0400000000000000" pitchFamily="34" charset="0"/>
                </a:rPr>
                <a:t>Bei Fragen oder Anregungen gehen Sie gern auf Ihren Vorgesetzten zu.</a:t>
              </a:r>
            </a:p>
            <a:p>
              <a:pPr>
                <a:lnSpc>
                  <a:spcPct val="150000"/>
                </a:lnSpc>
              </a:pPr>
              <a:endParaRPr lang="de-DE" sz="1100" dirty="0">
                <a:solidFill>
                  <a:srgbClr val="FF0000"/>
                </a:solidFill>
                <a:latin typeface="Frutiger45-Light" panose="020B0400000000000000" pitchFamily="34" charset="0"/>
              </a:endParaRPr>
            </a:p>
            <a:p>
              <a:pPr>
                <a:lnSpc>
                  <a:spcPct val="150000"/>
                </a:lnSpc>
              </a:pPr>
              <a:r>
                <a:rPr lang="de-DE" sz="1100" dirty="0">
                  <a:solidFill>
                    <a:srgbClr val="FF0000"/>
                  </a:solidFill>
                  <a:latin typeface="Frutiger45-Light" panose="020B0400000000000000" pitchFamily="34" charset="0"/>
                </a:rPr>
                <a:t>Mit freundlichen Grüßen</a:t>
              </a:r>
            </a:p>
            <a:p>
              <a:pPr>
                <a:lnSpc>
                  <a:spcPct val="150000"/>
                </a:lnSpc>
              </a:pPr>
              <a:endParaRPr lang="de-DE" sz="1100" dirty="0">
                <a:solidFill>
                  <a:srgbClr val="FF0000"/>
                </a:solidFill>
                <a:latin typeface="Frutiger45-Light" panose="020B0400000000000000" pitchFamily="34" charset="0"/>
              </a:endParaRPr>
            </a:p>
            <a:p>
              <a:pPr>
                <a:lnSpc>
                  <a:spcPct val="150000"/>
                </a:lnSpc>
              </a:pPr>
              <a:r>
                <a:rPr lang="de-DE" sz="1100" dirty="0">
                  <a:solidFill>
                    <a:srgbClr val="FF0000"/>
                  </a:solidFill>
                  <a:latin typeface="Frutiger45-Light" panose="020B0400000000000000" pitchFamily="34" charset="0"/>
                </a:rPr>
                <a:t>Max Mustermann</a:t>
              </a:r>
            </a:p>
            <a:p>
              <a:pPr>
                <a:lnSpc>
                  <a:spcPct val="150000"/>
                </a:lnSpc>
              </a:pPr>
              <a:r>
                <a:rPr lang="de-DE" sz="1100" dirty="0">
                  <a:solidFill>
                    <a:srgbClr val="FF0000"/>
                  </a:solidFill>
                  <a:latin typeface="Frutiger45-Light" panose="020B0400000000000000" pitchFamily="34" charset="0"/>
                </a:rPr>
                <a:t>Unternehmen XXXX</a:t>
              </a:r>
              <a:endParaRPr lang="de-DE" sz="1100" dirty="0"/>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64" t="9564" r="1753"/>
            <a:stretch/>
          </p:blipFill>
          <p:spPr bwMode="auto">
            <a:xfrm>
              <a:off x="265009" y="19595"/>
              <a:ext cx="6260335" cy="4221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Rechteck 5"/>
          <p:cNvSpPr/>
          <p:nvPr/>
        </p:nvSpPr>
        <p:spPr>
          <a:xfrm>
            <a:off x="559097" y="2455335"/>
            <a:ext cx="5534199" cy="864096"/>
          </a:xfrm>
          <a:prstGeom prst="rect">
            <a:avLst/>
          </a:prstGeom>
          <a:solidFill>
            <a:srgbClr val="008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Schreiben Sie uns – wir sind per De-Mail erreichbar!</a:t>
            </a:r>
          </a:p>
        </p:txBody>
      </p:sp>
    </p:spTree>
    <p:extLst>
      <p:ext uri="{BB962C8B-B14F-4D97-AF65-F5344CB8AC3E}">
        <p14:creationId xmlns:p14="http://schemas.microsoft.com/office/powerpoint/2010/main" val="1519048697"/>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229</Words>
  <Application>Microsoft Office PowerPoint</Application>
  <PresentationFormat>Benutzerdefiniert</PresentationFormat>
  <Paragraphs>21</Paragraphs>
  <Slides>1</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vt:i4>
      </vt:variant>
    </vt:vector>
  </HeadingPairs>
  <TitlesOfParts>
    <vt:vector size="7" baseType="lpstr">
      <vt:lpstr>Frutiger45-Light</vt:lpstr>
      <vt:lpstr>Calibri</vt:lpstr>
      <vt:lpstr>Arial</vt:lpstr>
      <vt:lpstr>Frutiger55Roman</vt:lpstr>
      <vt:lpstr>Frutiger77-CondensedBlack</vt:lpstr>
      <vt:lpstr>Larissa</vt:lpstr>
      <vt:lpstr>PowerPoint-Präsentation</vt:lpstr>
    </vt:vector>
  </TitlesOfParts>
  <Company>1&amp;1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Daniela Levien</dc:creator>
  <cp:lastModifiedBy>Thomas Jerabek</cp:lastModifiedBy>
  <cp:revision>76</cp:revision>
  <cp:lastPrinted>2015-03-19T10:19:11Z</cp:lastPrinted>
  <dcterms:created xsi:type="dcterms:W3CDTF">2015-03-17T08:46:22Z</dcterms:created>
  <dcterms:modified xsi:type="dcterms:W3CDTF">2022-04-20T13:19:19Z</dcterms:modified>
</cp:coreProperties>
</file>